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424" r:id="rId2"/>
    <p:sldId id="494" r:id="rId3"/>
    <p:sldId id="490" r:id="rId4"/>
    <p:sldId id="495" r:id="rId5"/>
    <p:sldId id="496" r:id="rId6"/>
    <p:sldId id="507" r:id="rId7"/>
    <p:sldId id="498" r:id="rId8"/>
    <p:sldId id="499" r:id="rId9"/>
    <p:sldId id="500" r:id="rId10"/>
    <p:sldId id="497" r:id="rId11"/>
    <p:sldId id="501" r:id="rId12"/>
    <p:sldId id="527" r:id="rId13"/>
    <p:sldId id="503" r:id="rId14"/>
    <p:sldId id="502" r:id="rId15"/>
    <p:sldId id="504" r:id="rId16"/>
    <p:sldId id="505" r:id="rId17"/>
    <p:sldId id="506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33" r:id="rId26"/>
    <p:sldId id="515" r:id="rId27"/>
    <p:sldId id="516" r:id="rId28"/>
    <p:sldId id="534" r:id="rId29"/>
    <p:sldId id="518" r:id="rId30"/>
    <p:sldId id="519" r:id="rId31"/>
    <p:sldId id="524" r:id="rId32"/>
    <p:sldId id="521" r:id="rId33"/>
    <p:sldId id="522" r:id="rId34"/>
    <p:sldId id="525" r:id="rId35"/>
    <p:sldId id="526" r:id="rId36"/>
    <p:sldId id="528" r:id="rId37"/>
    <p:sldId id="529" r:id="rId38"/>
    <p:sldId id="530" r:id="rId39"/>
    <p:sldId id="531" r:id="rId40"/>
    <p:sldId id="532" r:id="rId4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eselman" initials="d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A"/>
    <a:srgbClr val="00964C"/>
    <a:srgbClr val="00763B"/>
    <a:srgbClr val="006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52"/>
    <p:restoredTop sz="83117" autoAdjust="0"/>
  </p:normalViewPr>
  <p:slideViewPr>
    <p:cSldViewPr>
      <p:cViewPr varScale="1">
        <p:scale>
          <a:sx n="86" d="100"/>
          <a:sy n="86" d="100"/>
        </p:scale>
        <p:origin x="9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D06C250B-909F-4160-952B-431E4862D456}" type="datetimeFigureOut">
              <a:rPr lang="en-US" smtClean="0"/>
              <a:pPr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6028822C-5A7A-4E1D-A665-5EAC0030F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C5597941-CC3F-4B5B-8889-0563D2AD113A}" type="datetimeFigureOut">
              <a:rPr lang="en-CA" smtClean="0"/>
              <a:pPr/>
              <a:t>2020-01-28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84241267-80AF-4699-97BF-479C09B397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09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028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934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54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58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655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85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641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865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073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954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088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666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17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006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408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0039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401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371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492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78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26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342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394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636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66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155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2042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242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76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588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81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23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54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95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935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911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41267-80AF-4699-97BF-479C09B39768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60E5-2EB8-9645-A1EF-023E9BD2050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122A-6960-EF4B-8681-2736E428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s://www.shutterstock.com/search/smiley+face" TargetMode="Externa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a/url?sa=i&amp;rct=j&amp;q=&amp;esrc=s&amp;source=images&amp;cd=&amp;ved=2ahUKEwiZ9JvP1fTmAhUXrZ4KHTEOBjwQjRx6BAgBEAQ&amp;url=https%3A%2F%2Fwww.shutterstock.com%2Fsearch%2Fupset%2Bteddy%3Fimage_type%3Dphoto%26search_source%3Dbase_related_searches%26page%3D3&amp;psig=AOvVaw238g1Mko-kiC5oqwhkMc57&amp;ust=15785953347872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3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5688632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  Story About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Recreation, Culture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&amp; Music Therapy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at the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Louis Brier 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Home &amp; Hospital</a:t>
            </a:r>
            <a:endParaRPr lang="en-CA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2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556792"/>
            <a:ext cx="3295278" cy="38076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It was also very hard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for the recreation team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which was now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very,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2400" dirty="0">
                <a:latin typeface="Baskerville Old Face" panose="02020602080505020303" pitchFamily="18" charset="0"/>
              </a:rPr>
              <a:t>very,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Baskerville Old Face" panose="02020602080505020303" pitchFamily="18" charset="0"/>
              </a:rPr>
              <a:t>small. </a:t>
            </a:r>
          </a:p>
          <a:p>
            <a:pPr marL="0" indent="0" algn="ctr">
              <a:lnSpc>
                <a:spcPct val="114000"/>
              </a:lnSpc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3334" r="6043" b="11111"/>
          <a:stretch/>
        </p:blipFill>
        <p:spPr>
          <a:xfrm>
            <a:off x="4572000" y="548680"/>
            <a:ext cx="3713352" cy="381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84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was </a:t>
            </a:r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very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hard on them.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668880"/>
            <a:ext cx="581660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5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However……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2123728" y="19888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Even though they were now a very small team,           they continued to </a:t>
            </a:r>
          </a:p>
          <a:p>
            <a:pPr lvl="1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work as hard as they could</a:t>
            </a:r>
          </a:p>
          <a:p>
            <a:pPr lvl="1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to maintain </a:t>
            </a:r>
          </a:p>
          <a:p>
            <a:pPr lvl="1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the standard of programming excellence </a:t>
            </a:r>
          </a:p>
          <a:p>
            <a:pPr lvl="1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that </a:t>
            </a:r>
          </a:p>
          <a:p>
            <a:pPr lvl="1" algn="ctr">
              <a:buNone/>
            </a:pPr>
            <a:r>
              <a:rPr lang="en-US" sz="2800" dirty="0">
                <a:latin typeface="Baskerville Old Face" panose="02020602080505020303" pitchFamily="18" charset="0"/>
              </a:rPr>
              <a:t>everyone enjoyed.</a:t>
            </a:r>
          </a:p>
          <a:p>
            <a:pPr lvl="1" algn="ctr">
              <a:buNone/>
            </a:pP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8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4704"/>
            <a:ext cx="7924800" cy="52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373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The former flourishing and successful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department went from 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7</a:t>
            </a:r>
            <a:r>
              <a:rPr lang="en-US" dirty="0">
                <a:latin typeface="Baskerville Old Face" panose="02020602080505020303" pitchFamily="18" charset="0"/>
              </a:rPr>
              <a:t> FTE (and a full time manager) to </a:t>
            </a:r>
            <a:r>
              <a:rPr lang="en-US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2.5</a:t>
            </a:r>
            <a:r>
              <a:rPr lang="en-US" dirty="0">
                <a:latin typeface="Baskerville Old Face" panose="02020602080505020303" pitchFamily="18" charset="0"/>
              </a:rPr>
              <a:t> FTE</a:t>
            </a:r>
          </a:p>
          <a:p>
            <a:pPr marL="0" indent="0" algn="ctr">
              <a:lnSpc>
                <a:spcPct val="114000"/>
              </a:lnSpc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2"/>
          <a:stretch/>
        </p:blipFill>
        <p:spPr>
          <a:xfrm>
            <a:off x="2987824" y="3874632"/>
            <a:ext cx="3288684" cy="2343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5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7784" y="263897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this truly meant:</a:t>
            </a:r>
            <a:endParaRPr lang="en-CA" sz="3800" dirty="0"/>
          </a:p>
        </p:txBody>
      </p:sp>
    </p:spTree>
    <p:extLst>
      <p:ext uri="{BB962C8B-B14F-4D97-AF65-F5344CB8AC3E}">
        <p14:creationId xmlns:p14="http://schemas.microsoft.com/office/powerpoint/2010/main" val="380047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468144"/>
            <a:ext cx="2880320" cy="3783397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But they persevered… </a:t>
            </a:r>
            <a:b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and they</a:t>
            </a:r>
            <a:b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hung </a:t>
            </a:r>
            <a:b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in there 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561522" y="1052734"/>
            <a:ext cx="3415676" cy="4614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170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then slowly, things began 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" y="2204864"/>
            <a:ext cx="8701087" cy="325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054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 txBox="1">
            <a:spLocks/>
          </p:cNvSpPr>
          <p:nvPr/>
        </p:nvSpPr>
        <p:spPr>
          <a:xfrm>
            <a:off x="1952116" y="5661248"/>
            <a:ext cx="3511302" cy="63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A Chaplain was hired.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1" y="1905362"/>
            <a:ext cx="2674737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0"/>
          <a:stretch/>
        </p:blipFill>
        <p:spPr>
          <a:xfrm rot="673062">
            <a:off x="5492882" y="568466"/>
            <a:ext cx="2092279" cy="2269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755576" y="486005"/>
            <a:ext cx="2929508" cy="1129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/>
              <a:buNone/>
            </a:pPr>
            <a:r>
              <a:rPr lang="en-US" dirty="0">
                <a:latin typeface="Baskerville Old Face" panose="02020602080505020303" pitchFamily="18" charset="0"/>
              </a:rPr>
              <a:t>The Manager came back to work (with her two new knees)</a:t>
            </a: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4863739" y="2852936"/>
            <a:ext cx="3350563" cy="1129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A Volunteer Coordinator was hired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18" y="4581128"/>
            <a:ext cx="2750884" cy="1825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89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5599534" cy="48361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Vancouver Coastal Health awarded LB with a financial award for their excellence in charting &amp; documentation.</a:t>
            </a:r>
          </a:p>
          <a:p>
            <a:pPr marL="0" indent="0">
              <a:lnSpc>
                <a:spcPct val="114000"/>
              </a:lnSpc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The financial award was designated to support Allied Health, and the Recreation Department was funded for </a:t>
            </a:r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4.4 full time equivalent staff (FTE).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Then…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2326">
            <a:off x="5640032" y="2020842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246">
            <a:off x="6256163" y="4198140"/>
            <a:ext cx="2426208" cy="118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There was now a VERY BRIGHT </a:t>
            </a:r>
            <a:r>
              <a:rPr lang="en-US" sz="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LIGHT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at the end of the tunnel!!!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0" y="1643300"/>
            <a:ext cx="8029820" cy="452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1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/>
          <a:lstStyle/>
          <a:p>
            <a:pPr marL="0" indent="0" algn="ctr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There was once a recreation department made up of many creative people who developed a wide range of exciting programs and events for residents living at the Home for the Jewish Aged, known as the Louis Brier.</a:t>
            </a:r>
          </a:p>
          <a:p>
            <a:pPr marL="0" indent="0" algn="ctr">
              <a:lnSpc>
                <a:spcPct val="114000"/>
              </a:lnSpc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During this fruitful time, the recreation department established a reputation within the region as an organization that offered residents living there an exceptional range of recreation and leisure programs.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Once upon a time in a facility not so far away…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2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was a celebration!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5" y="116632"/>
            <a:ext cx="7543750" cy="7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 immediately hired AMAZING people!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2776"/>
            <a:ext cx="76200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04903" y="5195123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 2"/>
              <a:buNone/>
            </a:pPr>
            <a:r>
              <a:rPr lang="en-US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ONE</a:t>
            </a:r>
            <a:r>
              <a:rPr lang="en-US" sz="2800" dirty="0">
                <a:latin typeface="Baskerville Old Face" panose="02020602080505020303" pitchFamily="18" charset="0"/>
              </a:rPr>
              <a:t>  FTE Recreation Therapist</a:t>
            </a:r>
          </a:p>
          <a:p>
            <a:pPr lvl="1" algn="ctr">
              <a:buFont typeface="Wingdings 2"/>
              <a:buNone/>
            </a:pPr>
            <a:r>
              <a:rPr lang="en-US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TWO</a:t>
            </a:r>
            <a:r>
              <a:rPr lang="en-US" sz="2800" dirty="0">
                <a:latin typeface="Baskerville Old Face" panose="02020602080505020303" pitchFamily="18" charset="0"/>
              </a:rPr>
              <a:t>  FTE Recreation Therapy Assistants</a:t>
            </a:r>
          </a:p>
          <a:p>
            <a:pPr lvl="1" algn="ctr">
              <a:buFont typeface="Wingdings 2"/>
              <a:buNone/>
            </a:pPr>
            <a:r>
              <a:rPr lang="en-US" sz="2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TWO</a:t>
            </a:r>
            <a:r>
              <a:rPr lang="en-US" sz="2800" dirty="0">
                <a:latin typeface="Baskerville Old Face" panose="02020602080505020303" pitchFamily="18" charset="0"/>
              </a:rPr>
              <a:t>  part time Recreation Therapy Assistants</a:t>
            </a:r>
          </a:p>
        </p:txBody>
      </p:sp>
    </p:spTree>
    <p:extLst>
      <p:ext uri="{BB962C8B-B14F-4D97-AF65-F5344CB8AC3E}">
        <p14:creationId xmlns:p14="http://schemas.microsoft.com/office/powerpoint/2010/main" val="96764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467600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711952" cy="25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the Program Coordinator who went to the Weinberg…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87" y="1844824"/>
            <a:ext cx="6070625" cy="418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80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She came back to the Louis Brier!</a:t>
            </a:r>
          </a:p>
        </p:txBody>
      </p:sp>
      <p:pic>
        <p:nvPicPr>
          <p:cNvPr id="6" name="Picture 5" descr="R:\Photos and Slideshows\2018\Family Night Poster\IMG_26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13676" r="53686"/>
          <a:stretch/>
        </p:blipFill>
        <p:spPr bwMode="auto">
          <a:xfrm>
            <a:off x="963890" y="1628800"/>
            <a:ext cx="1906304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275856" y="1556792"/>
            <a:ext cx="5095478" cy="267903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Because a very special position was created specifically for her: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sz="16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The Jewish Cultural Program Coordinator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8"/>
          <a:stretch/>
        </p:blipFill>
        <p:spPr>
          <a:xfrm>
            <a:off x="4370836" y="3863316"/>
            <a:ext cx="29055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Meet Our New Team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293380"/>
              </p:ext>
            </p:extLst>
          </p:nvPr>
        </p:nvGraphicFramePr>
        <p:xfrm>
          <a:off x="0" y="1155466"/>
          <a:ext cx="9143999" cy="5657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3782793296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674061267"/>
                    </a:ext>
                  </a:extLst>
                </a:gridCol>
                <a:gridCol w="2411759">
                  <a:extLst>
                    <a:ext uri="{9D8B030D-6E8A-4147-A177-3AD203B41FA5}">
                      <a16:colId xmlns:a16="http://schemas.microsoft.com/office/drawing/2014/main" val="286918867"/>
                    </a:ext>
                  </a:extLst>
                </a:gridCol>
              </a:tblGrid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727110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Edy Govorchin     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Manager Recreation, Culture &amp; Music Therapy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6791888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Kelly Lopuch       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Therapist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5195620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Natalie Jacobs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Therapist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Monday – Friday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36214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Jessica Shen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Music Therapist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8665738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Charlotte Vogt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Program Coordinator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Wednesday- Friday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8797731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Rachel Worth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Jewish Cultural Programmer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150569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Rob Menes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Chaplain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625735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Melissa Bates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Therapy Assistant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889638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Maria Villamor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Therapy Assistant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904378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Chen Yue Guo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Therapy Assistant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Friday 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855326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Kim Silver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Therapy Assistant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Monday – Thursday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649683"/>
                  </a:ext>
                </a:extLst>
              </a:tr>
              <a:tr h="435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Bert Munn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Recreation Therapy Assistant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Monday - Wednesday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846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86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So what does this all mean?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600400" cy="420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51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09711"/>
            <a:ext cx="5306282" cy="3982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xplosion 1 7"/>
          <p:cNvSpPr/>
          <p:nvPr/>
        </p:nvSpPr>
        <p:spPr>
          <a:xfrm rot="20719059">
            <a:off x="411166" y="129534"/>
            <a:ext cx="2849061" cy="368275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An increase of 154%</a:t>
            </a:r>
          </a:p>
        </p:txBody>
      </p:sp>
      <p:pic>
        <p:nvPicPr>
          <p:cNvPr id="10" name="Picture 6" descr="Image result for happy fac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7" b="14034"/>
          <a:stretch/>
        </p:blipFill>
        <p:spPr bwMode="auto">
          <a:xfrm rot="753280">
            <a:off x="7323897" y="5163178"/>
            <a:ext cx="788289" cy="6425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3" name="Oval Callout 12"/>
          <p:cNvSpPr/>
          <p:nvPr/>
        </p:nvSpPr>
        <p:spPr>
          <a:xfrm rot="516946">
            <a:off x="7248027" y="2543841"/>
            <a:ext cx="1756170" cy="1998727"/>
          </a:xfrm>
          <a:prstGeom prst="wedgeEllipseCallout">
            <a:avLst>
              <a:gd name="adj1" fmla="val -1841"/>
              <a:gd name="adj2" fmla="val 82835"/>
            </a:avLst>
          </a:prstGeom>
          <a:solidFill>
            <a:srgbClr val="DBF5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(that doesn’t include the manager with the new knees</a:t>
            </a:r>
            <a:r>
              <a:rPr kumimoji="0" lang="en-CA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98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4000"/>
              </a:lnSpc>
              <a:buNone/>
            </a:pPr>
            <a:endParaRPr lang="en-US" sz="4000" dirty="0"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34000"/>
              </a:lnSpc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From </a:t>
            </a:r>
            <a:r>
              <a:rPr lang="en-US" sz="40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2.5</a:t>
            </a:r>
            <a:r>
              <a:rPr lang="en-US" sz="4000" dirty="0">
                <a:latin typeface="Baskerville Old Face" panose="02020602080505020303" pitchFamily="18" charset="0"/>
              </a:rPr>
              <a:t> FTE in May 2019 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en-US" sz="4000" dirty="0">
                <a:latin typeface="Baskerville Old Face" panose="02020602080505020303" pitchFamily="18" charset="0"/>
              </a:rPr>
              <a:t>to</a:t>
            </a:r>
          </a:p>
          <a:p>
            <a:pPr marL="0" indent="0" algn="ctr">
              <a:lnSpc>
                <a:spcPct val="134000"/>
              </a:lnSpc>
              <a:buNone/>
            </a:pPr>
            <a:r>
              <a:rPr lang="en-US" sz="4000" dirty="0">
                <a:solidFill>
                  <a:srgbClr val="00B050"/>
                </a:solidFill>
                <a:latin typeface="Baskerville Old Face" panose="02020602080505020303" pitchFamily="18" charset="0"/>
              </a:rPr>
              <a:t>9.1 </a:t>
            </a:r>
            <a:r>
              <a:rPr lang="en-US" sz="4000" dirty="0">
                <a:latin typeface="Baskerville Old Face" panose="02020602080505020303" pitchFamily="18" charset="0"/>
              </a:rPr>
              <a:t>FTE in December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Staffing Changes: </a:t>
            </a:r>
          </a:p>
        </p:txBody>
      </p:sp>
    </p:spTree>
    <p:extLst>
      <p:ext uri="{BB962C8B-B14F-4D97-AF65-F5344CB8AC3E}">
        <p14:creationId xmlns:p14="http://schemas.microsoft.com/office/powerpoint/2010/main" val="196112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Program Changes: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we offered in May 2019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403648"/>
            <a:ext cx="6514107" cy="51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1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was a wonderful time…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9" y="1374614"/>
            <a:ext cx="8936657" cy="515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55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in just a few months…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2"/>
          <a:stretch/>
        </p:blipFill>
        <p:spPr>
          <a:xfrm>
            <a:off x="2138129" y="1484784"/>
            <a:ext cx="486774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407846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Program changes: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What we offered in December 2019: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93" y="1403648"/>
            <a:ext cx="7326014" cy="50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1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SCU Programming grew too!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2204864"/>
            <a:ext cx="2819400" cy="2819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2019</a:t>
            </a:r>
          </a:p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programs per month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4392" y="2213829"/>
            <a:ext cx="2971800" cy="28104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2019</a:t>
            </a:r>
          </a:p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programs per month</a:t>
            </a:r>
          </a:p>
          <a:p>
            <a:pPr algn="ctr"/>
            <a:endParaRPr lang="en-CA" dirty="0"/>
          </a:p>
        </p:txBody>
      </p:sp>
      <p:sp>
        <p:nvSpPr>
          <p:cNvPr id="17" name="Right Arrow 16"/>
          <p:cNvSpPr/>
          <p:nvPr/>
        </p:nvSpPr>
        <p:spPr>
          <a:xfrm>
            <a:off x="3877488" y="3294077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904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But, we had a problem…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1700808"/>
            <a:ext cx="8316416" cy="457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656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270892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7089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34000"/>
              </a:lnSpc>
            </a:pP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How do we fit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ALL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the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NEW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programs into the Event Calendar and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WHERE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do we offer all of these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NEW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programs?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3284984"/>
            <a:ext cx="3511302" cy="31080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calendar format did not support the number of programs that are offered because the calendar cells were much too </a:t>
            </a:r>
            <a:r>
              <a:rPr lang="en-US" sz="1800" dirty="0">
                <a:solidFill>
                  <a:srgbClr val="FF0000"/>
                </a:solidFill>
              </a:rPr>
              <a:t>small.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/>
          <a:stretch/>
        </p:blipFill>
        <p:spPr>
          <a:xfrm>
            <a:off x="4932040" y="311887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Things </a:t>
            </a:r>
            <a:r>
              <a:rPr lang="en-US" sz="32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were</a:t>
            </a:r>
            <a:r>
              <a:rPr lang="en-US" sz="3200" dirty="0">
                <a:latin typeface="Baskerville Old Face" panose="02020602080505020303" pitchFamily="18" charset="0"/>
              </a:rPr>
              <a:t> great…Things were </a:t>
            </a:r>
            <a:r>
              <a:rPr lang="en-US" sz="32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not</a:t>
            </a:r>
            <a:r>
              <a:rPr lang="en-US" sz="3200" dirty="0">
                <a:latin typeface="Baskerville Old Face" panose="02020602080505020303" pitchFamily="18" charset="0"/>
              </a:rPr>
              <a:t> so great… things </a:t>
            </a:r>
            <a:r>
              <a:rPr lang="en-US" sz="32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got</a:t>
            </a:r>
            <a:r>
              <a:rPr lang="en-US" sz="3200" dirty="0">
                <a:latin typeface="Baskerville Old Face" panose="02020602080505020303" pitchFamily="18" charset="0"/>
              </a:rPr>
              <a:t> great again and will </a:t>
            </a:r>
            <a:r>
              <a:rPr lang="en-US" sz="32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continue</a:t>
            </a:r>
            <a:r>
              <a:rPr lang="en-US" sz="3200" dirty="0">
                <a:latin typeface="Baskerville Old Face" panose="02020602080505020303" pitchFamily="18" charset="0"/>
              </a:rPr>
              <a:t> to get even better!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To simply summarize….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/>
          <a:stretch/>
        </p:blipFill>
        <p:spPr>
          <a:xfrm>
            <a:off x="1311635" y="3284984"/>
            <a:ext cx="6520730" cy="312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87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5049688"/>
          </a:xfrm>
        </p:spPr>
        <p:txBody>
          <a:bodyPr>
            <a:normAutofit fontScale="55000" lnSpcReduction="20000"/>
          </a:bodyPr>
          <a:lstStyle/>
          <a:p>
            <a:r>
              <a:rPr lang="en-CA" sz="3200" dirty="0"/>
              <a:t>Initiated </a:t>
            </a:r>
            <a:r>
              <a:rPr lang="en-CA" sz="3200" dirty="0" err="1"/>
              <a:t>ActivityPro</a:t>
            </a:r>
            <a:r>
              <a:rPr lang="en-CA" sz="3200" dirty="0"/>
              <a:t>, a web-based software tool to evaluate and document resident engagement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Continued collaboration with academic institutions for onsite learning opportunities (</a:t>
            </a:r>
            <a:r>
              <a:rPr lang="en-CA" sz="3200" dirty="0" err="1"/>
              <a:t>Capilano</a:t>
            </a:r>
            <a:r>
              <a:rPr lang="en-CA" sz="3200" dirty="0"/>
              <a:t> University for Music Therapy and Douglas College for Recreation Therapy). </a:t>
            </a:r>
          </a:p>
          <a:p>
            <a:r>
              <a:rPr lang="en-CA" sz="3200" dirty="0"/>
              <a:t>Music Therapy interns and practicum students are in place.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Mandatory training/education for department employees as well as providing quarterly education to further develop best practice initiatives.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Re-development of the Spiritual Care program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Development of a database for 1:1 specialized programming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Evaluation and development of Spiritual Care and Recreation Assessments for greater relevancy to professional practice.</a:t>
            </a:r>
          </a:p>
          <a:p>
            <a:endParaRPr lang="en-CA" sz="3200" dirty="0"/>
          </a:p>
          <a:p>
            <a:pPr marL="0" indent="0" algn="ctr">
              <a:lnSpc>
                <a:spcPct val="114000"/>
              </a:lnSpc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Initiatives we are working on:</a:t>
            </a:r>
          </a:p>
        </p:txBody>
      </p:sp>
    </p:spTree>
    <p:extLst>
      <p:ext uri="{BB962C8B-B14F-4D97-AF65-F5344CB8AC3E}">
        <p14:creationId xmlns:p14="http://schemas.microsoft.com/office/powerpoint/2010/main" val="23758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184576"/>
          </a:xfrm>
        </p:spPr>
        <p:txBody>
          <a:bodyPr>
            <a:normAutofit fontScale="70000" lnSpcReduction="20000"/>
          </a:bodyPr>
          <a:lstStyle/>
          <a:p>
            <a:r>
              <a:rPr lang="en-CA" sz="3200" dirty="0"/>
              <a:t>Collaboration with Nursing and Food Services departments to enhance resident’s dining experience in the 1</a:t>
            </a:r>
            <a:r>
              <a:rPr lang="en-CA" sz="3200" baseline="30000" dirty="0"/>
              <a:t>st</a:t>
            </a:r>
            <a:r>
              <a:rPr lang="en-CA" sz="3200" dirty="0"/>
              <a:t> </a:t>
            </a:r>
            <a:r>
              <a:rPr lang="en-CA" sz="3200" dirty="0" err="1"/>
              <a:t>fl</a:t>
            </a:r>
            <a:r>
              <a:rPr lang="en-CA" sz="3200" dirty="0"/>
              <a:t> D/R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Successful grant: 2.75 hours/week of additional music therapy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Development of restorative care program for care staff, families and volunteers to access &amp; utilize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Updating and restructuring employee routines and schedules</a:t>
            </a:r>
          </a:p>
          <a:p>
            <a:endParaRPr lang="en-CA" sz="3200" dirty="0"/>
          </a:p>
          <a:p>
            <a:r>
              <a:rPr lang="en-CA" sz="3200" dirty="0"/>
              <a:t>Integrating LEAN initiatives within the department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Recreation office moving to accommodate growth within department</a:t>
            </a:r>
          </a:p>
          <a:p>
            <a:endParaRPr lang="en-CA" sz="3200" dirty="0"/>
          </a:p>
          <a:p>
            <a:endParaRPr lang="en-CA" sz="3200" dirty="0"/>
          </a:p>
          <a:p>
            <a:pPr marL="0" indent="0" algn="ctr">
              <a:lnSpc>
                <a:spcPct val="114000"/>
              </a:lnSpc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And….</a:t>
            </a:r>
          </a:p>
        </p:txBody>
      </p:sp>
    </p:spTree>
    <p:extLst>
      <p:ext uri="{BB962C8B-B14F-4D97-AF65-F5344CB8AC3E}">
        <p14:creationId xmlns:p14="http://schemas.microsoft.com/office/powerpoint/2010/main" val="27259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5049688"/>
          </a:xfrm>
        </p:spPr>
        <p:txBody>
          <a:bodyPr>
            <a:normAutofit fontScale="92500"/>
          </a:bodyPr>
          <a:lstStyle/>
          <a:p>
            <a:r>
              <a:rPr lang="en-CA" sz="3200" dirty="0"/>
              <a:t>Development of a Lifelong Learning initiative program for residents.</a:t>
            </a:r>
          </a:p>
          <a:p>
            <a:pPr marL="0" indent="0">
              <a:buNone/>
            </a:pPr>
            <a:endParaRPr lang="en-CA" sz="3200" dirty="0"/>
          </a:p>
          <a:p>
            <a:r>
              <a:rPr lang="en-CA" sz="3200" dirty="0"/>
              <a:t>Utilizing innovative technology to support opportunities for lifelong learning </a:t>
            </a:r>
          </a:p>
          <a:p>
            <a:endParaRPr lang="en-CA" sz="3200" dirty="0"/>
          </a:p>
          <a:p>
            <a:r>
              <a:rPr lang="en-CA" sz="3200" dirty="0"/>
              <a:t>Developing our intergenerational program opportunities.</a:t>
            </a:r>
          </a:p>
          <a:p>
            <a:endParaRPr lang="en-CA" sz="3200" dirty="0"/>
          </a:p>
          <a:p>
            <a:r>
              <a:rPr lang="en-CA" sz="3200" dirty="0"/>
              <a:t>Broadening our musical performance database.</a:t>
            </a:r>
          </a:p>
          <a:p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endParaRPr lang="en-CA" sz="3200" dirty="0"/>
          </a:p>
          <a:p>
            <a:pPr marL="0" indent="0" algn="ctr">
              <a:lnSpc>
                <a:spcPct val="114000"/>
              </a:lnSpc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Looking ahead to….</a:t>
            </a:r>
          </a:p>
        </p:txBody>
      </p:sp>
    </p:spTree>
    <p:extLst>
      <p:ext uri="{BB962C8B-B14F-4D97-AF65-F5344CB8AC3E}">
        <p14:creationId xmlns:p14="http://schemas.microsoft.com/office/powerpoint/2010/main" val="23787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419" y="1268760"/>
            <a:ext cx="7886700" cy="53087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sz="3200" dirty="0"/>
              <a:t>Our continued commitment                                      providing innovative, evidence-based recreation and leisure services that support personhood,                      opportunities for self-determination                          and the utilization of strengths                               while engaging in meaningful leisure                            in an                                                                                inclusive environment.</a:t>
            </a:r>
          </a:p>
          <a:p>
            <a:endParaRPr lang="en-CA" sz="3200" dirty="0"/>
          </a:p>
          <a:p>
            <a:pPr marL="0" indent="0" algn="ctr">
              <a:lnSpc>
                <a:spcPct val="114000"/>
              </a:lnSpc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And finally….</a:t>
            </a:r>
          </a:p>
        </p:txBody>
      </p:sp>
    </p:spTree>
    <p:extLst>
      <p:ext uri="{BB962C8B-B14F-4D97-AF65-F5344CB8AC3E}">
        <p14:creationId xmlns:p14="http://schemas.microsoft.com/office/powerpoint/2010/main" val="32751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31863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984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5049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/>
          </a:p>
          <a:p>
            <a:pPr marL="0" indent="0" algn="ctr">
              <a:buNone/>
            </a:pPr>
            <a:endParaRPr lang="en-CA" sz="3200" dirty="0"/>
          </a:p>
          <a:p>
            <a:pPr marL="0" indent="0" algn="ctr">
              <a:buNone/>
            </a:pPr>
            <a:endParaRPr lang="en-CA" sz="3200" dirty="0"/>
          </a:p>
          <a:p>
            <a:pPr marL="0" indent="0" algn="ctr">
              <a:buNone/>
            </a:pPr>
            <a:r>
              <a:rPr lang="en-CA" sz="3200" dirty="0"/>
              <a:t>Thank you for your interest.</a:t>
            </a:r>
          </a:p>
          <a:p>
            <a:endParaRPr lang="en-CA" sz="3200" dirty="0"/>
          </a:p>
          <a:p>
            <a:pPr marL="0" indent="0" algn="ctr">
              <a:lnSpc>
                <a:spcPct val="114000"/>
              </a:lnSpc>
              <a:buNone/>
            </a:pPr>
            <a:endParaRPr lang="en-US" sz="3200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8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Chaplain</a:t>
            </a:r>
            <a:r>
              <a:rPr lang="en-US" dirty="0">
                <a:latin typeface="Baskerville Old Face" panose="02020602080505020303" pitchFamily="18" charset="0"/>
              </a:rPr>
              <a:t> moved to Milwaukee – and we were without for quite some time…. </a:t>
            </a:r>
          </a:p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1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Recreation Therapist </a:t>
            </a:r>
            <a:r>
              <a:rPr lang="en-US" dirty="0">
                <a:latin typeface="Baskerville Old Face" panose="02020602080505020303" pitchFamily="18" charset="0"/>
              </a:rPr>
              <a:t>went on Maternity Leave </a:t>
            </a:r>
          </a:p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Music Therapist/Volunteer Coordinator </a:t>
            </a:r>
            <a:r>
              <a:rPr lang="en-US" dirty="0">
                <a:latin typeface="Baskerville Old Face" panose="02020602080505020303" pitchFamily="18" charset="0"/>
              </a:rPr>
              <a:t>retired</a:t>
            </a:r>
          </a:p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Manager</a:t>
            </a:r>
            <a:r>
              <a:rPr lang="en-US" dirty="0">
                <a:latin typeface="Baskerville Old Face" panose="02020602080505020303" pitchFamily="18" charset="0"/>
              </a:rPr>
              <a:t> was on medical leave for almost 8 months to get two brand new knees…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0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>
            <a:normAutofit lnSpcReduction="10000"/>
          </a:bodyPr>
          <a:lstStyle/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Music Therapist </a:t>
            </a:r>
            <a:r>
              <a:rPr lang="en-US" dirty="0">
                <a:latin typeface="Baskerville Old Face" panose="02020602080505020303" pitchFamily="18" charset="0"/>
              </a:rPr>
              <a:t>stepped into the role of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Acting Manager </a:t>
            </a:r>
            <a:r>
              <a:rPr lang="en-US" dirty="0">
                <a:latin typeface="Baskerville Old Face" panose="02020602080505020303" pitchFamily="18" charset="0"/>
              </a:rPr>
              <a:t>and continued her work as 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Music Therapist…</a:t>
            </a:r>
            <a:r>
              <a:rPr lang="en-US" b="1" dirty="0">
                <a:latin typeface="Baskerville Old Face" panose="02020602080505020303" pitchFamily="18" charset="0"/>
              </a:rPr>
              <a:t>and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>
                <a:latin typeface="Baskerville Old Face" panose="02020602080505020303" pitchFamily="18" charset="0"/>
              </a:rPr>
              <a:t>while juggling both jobs, she then took on a third job in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Quality Risk Management.</a:t>
            </a:r>
            <a:endParaRPr lang="en-US" dirty="0">
              <a:latin typeface="Baskerville Old Face" panose="02020602080505020303" pitchFamily="18" charset="0"/>
            </a:endParaRPr>
          </a:p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fulltime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Program Coordinator </a:t>
            </a:r>
            <a:r>
              <a:rPr lang="en-US" dirty="0">
                <a:latin typeface="Baskerville Old Face" panose="02020602080505020303" pitchFamily="18" charset="0"/>
              </a:rPr>
              <a:t>left to work at the Weinberg Residence  *the lure of Monday – Friday </a:t>
            </a:r>
          </a:p>
          <a:p>
            <a:pPr>
              <a:lnSpc>
                <a:spcPct val="134000"/>
              </a:lnSpc>
            </a:pPr>
            <a:r>
              <a:rPr lang="en-US" dirty="0">
                <a:latin typeface="Baskerville Old Face" panose="02020602080505020303" pitchFamily="18" charset="0"/>
              </a:rPr>
              <a:t>The 2nd </a:t>
            </a:r>
            <a:r>
              <a:rPr lang="en-US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Recreation Therapist </a:t>
            </a:r>
            <a:r>
              <a:rPr lang="en-US" dirty="0">
                <a:latin typeface="Baskerville Old Face" panose="02020602080505020303" pitchFamily="18" charset="0"/>
              </a:rPr>
              <a:t>left the LB for another job…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felt like everyone was leaving…</a:t>
            </a:r>
            <a:endParaRPr lang="en-CA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9"/>
          <a:stretch/>
        </p:blipFill>
        <p:spPr>
          <a:xfrm>
            <a:off x="409077" y="2115658"/>
            <a:ext cx="8195371" cy="3442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69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dirty="0">
                <a:latin typeface="Baskerville Old Face" panose="02020602080505020303" pitchFamily="18" charset="0"/>
              </a:rPr>
              <a:t>The department underwent significant change that affected many people during a relatively short period of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…and they were!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07" y="2780928"/>
            <a:ext cx="3729301" cy="249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79512" y="3356992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And it became very difficult for the team who wanted to continue doing great things…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4" y="5166789"/>
            <a:ext cx="4518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with so few people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on the team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  <a:latin typeface="Baskerville Old Face" panose="02020602080505020303" pitchFamily="18" charset="0"/>
              </a:rPr>
              <a:t>to do them.</a:t>
            </a:r>
          </a:p>
        </p:txBody>
      </p:sp>
    </p:spTree>
    <p:extLst>
      <p:ext uri="{BB962C8B-B14F-4D97-AF65-F5344CB8AC3E}">
        <p14:creationId xmlns:p14="http://schemas.microsoft.com/office/powerpoint/2010/main" val="119649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83619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endParaRPr lang="en-US" sz="3200" dirty="0">
              <a:latin typeface="Baskerville Old Face" panose="02020602080505020303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For the residents,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their families…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As well as for everyone 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3200" dirty="0">
                <a:latin typeface="Baskerville Old Face" panose="02020602080505020303" pitchFamily="18" charset="0"/>
              </a:rPr>
              <a:t>who relied on the recreation team to bring opportunities to the residents.</a:t>
            </a:r>
          </a:p>
          <a:p>
            <a:pPr marL="0" indent="0">
              <a:lnSpc>
                <a:spcPct val="114000"/>
              </a:lnSpc>
              <a:buNone/>
            </a:pP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" y="0"/>
            <a:ext cx="9144000" cy="11554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458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It was a difficult time for </a:t>
            </a:r>
            <a:r>
              <a:rPr lang="en-US" sz="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many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people…</a:t>
            </a:r>
          </a:p>
        </p:txBody>
      </p:sp>
      <p:pic>
        <p:nvPicPr>
          <p:cNvPr id="11" name="Picture 6" descr="Related imag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4572000" y="1556792"/>
            <a:ext cx="371475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23843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5287</TotalTime>
  <Words>1106</Words>
  <Application>Microsoft Office PowerPoint</Application>
  <PresentationFormat>On-screen Show (4:3)</PresentationFormat>
  <Paragraphs>207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Baskerville Old Face</vt:lpstr>
      <vt:lpstr>Calibri</vt:lpstr>
      <vt:lpstr>Calibri Light</vt:lpstr>
      <vt:lpstr>Constantia</vt:lpstr>
      <vt:lpstr>Wingdings 2</vt:lpstr>
      <vt:lpstr>Custom Design</vt:lpstr>
      <vt:lpstr>A  Story About Recreation, Culture &amp; Music Therapy at the Louis Brier  Home &amp; Hospital</vt:lpstr>
      <vt:lpstr>Once upon a time in a facility not so far away…</vt:lpstr>
      <vt:lpstr>It was a wonderful time…</vt:lpstr>
      <vt:lpstr>PowerPoint Presentation</vt:lpstr>
      <vt:lpstr>PowerPoint Presentation</vt:lpstr>
      <vt:lpstr>PowerPoint Presentation</vt:lpstr>
      <vt:lpstr>It felt like everyone was leaving…</vt:lpstr>
      <vt:lpstr>…and they were! </vt:lpstr>
      <vt:lpstr>It was a difficult time for many people…</vt:lpstr>
      <vt:lpstr>PowerPoint Presentation</vt:lpstr>
      <vt:lpstr>It was very hard on them.</vt:lpstr>
      <vt:lpstr>However……</vt:lpstr>
      <vt:lpstr>PowerPoint Presentation</vt:lpstr>
      <vt:lpstr>PowerPoint Presentation</vt:lpstr>
      <vt:lpstr>PowerPoint Presentation</vt:lpstr>
      <vt:lpstr>And then slowly, things began to</vt:lpstr>
      <vt:lpstr>PowerPoint Presentation</vt:lpstr>
      <vt:lpstr>And Then…</vt:lpstr>
      <vt:lpstr>There was now a VERY BRIGHT LIGHT  at the end of the tunnel!!!</vt:lpstr>
      <vt:lpstr>It was a celebration!</vt:lpstr>
      <vt:lpstr>We immediately hired AMAZING people!</vt:lpstr>
      <vt:lpstr>PowerPoint Presentation</vt:lpstr>
      <vt:lpstr>And the Program Coordinator who went to the Weinberg…</vt:lpstr>
      <vt:lpstr>She came back to the Louis Brier!</vt:lpstr>
      <vt:lpstr>Meet Our New Team</vt:lpstr>
      <vt:lpstr>So what does this all mean?</vt:lpstr>
      <vt:lpstr>PowerPoint Presentation</vt:lpstr>
      <vt:lpstr>The Staffing Changes: </vt:lpstr>
      <vt:lpstr>The Program Changes: What we offered in May 2019</vt:lpstr>
      <vt:lpstr>And in just a few months…</vt:lpstr>
      <vt:lpstr>The Program changes: What we offered in December 2019:</vt:lpstr>
      <vt:lpstr>SCU Programming grew too!</vt:lpstr>
      <vt:lpstr>But, we had a problem…</vt:lpstr>
      <vt:lpstr>How do we fit ALL the NEW programs into the Event Calendar and WHERE do we offer all of these NEW programs?</vt:lpstr>
      <vt:lpstr>To simply summarize….</vt:lpstr>
      <vt:lpstr>Initiatives we are working on:</vt:lpstr>
      <vt:lpstr>And….</vt:lpstr>
      <vt:lpstr>Looking ahead to….</vt:lpstr>
      <vt:lpstr>And finally….</vt:lpstr>
      <vt:lpstr>PowerPoint Presentation</vt:lpstr>
    </vt:vector>
  </TitlesOfParts>
  <Company>Health Shared Services 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MacKenzie, Angela [PH]</dc:creator>
  <cp:lastModifiedBy>Lisa Dawson</cp:lastModifiedBy>
  <cp:revision>564</cp:revision>
  <cp:lastPrinted>2020-01-20T20:39:28Z</cp:lastPrinted>
  <dcterms:created xsi:type="dcterms:W3CDTF">2017-02-19T19:22:11Z</dcterms:created>
  <dcterms:modified xsi:type="dcterms:W3CDTF">2020-01-28T16:20:40Z</dcterms:modified>
</cp:coreProperties>
</file>